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32" r:id="rId4"/>
    <p:sldMasterId id="2147483780" r:id="rId5"/>
    <p:sldMasterId id="2147483792" r:id="rId6"/>
    <p:sldMasterId id="2147483816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900" r:id="rId13"/>
    <p:sldMasterId id="2147483924" r:id="rId14"/>
    <p:sldMasterId id="2147483936" r:id="rId15"/>
    <p:sldMasterId id="2147483948" r:id="rId16"/>
  </p:sldMasterIdLst>
  <p:notesMasterIdLst>
    <p:notesMasterId r:id="rId44"/>
  </p:notesMasterIdLst>
  <p:sldIdLst>
    <p:sldId id="257" r:id="rId17"/>
    <p:sldId id="259" r:id="rId18"/>
    <p:sldId id="306" r:id="rId19"/>
    <p:sldId id="263" r:id="rId20"/>
    <p:sldId id="309" r:id="rId21"/>
    <p:sldId id="316" r:id="rId22"/>
    <p:sldId id="310" r:id="rId23"/>
    <p:sldId id="311" r:id="rId24"/>
    <p:sldId id="269" r:id="rId25"/>
    <p:sldId id="312" r:id="rId26"/>
    <p:sldId id="313" r:id="rId27"/>
    <p:sldId id="314" r:id="rId28"/>
    <p:sldId id="315" r:id="rId29"/>
    <p:sldId id="277" r:id="rId30"/>
    <p:sldId id="280" r:id="rId31"/>
    <p:sldId id="283" r:id="rId32"/>
    <p:sldId id="307" r:id="rId33"/>
    <p:sldId id="308" r:id="rId34"/>
    <p:sldId id="285" r:id="rId35"/>
    <p:sldId id="287" r:id="rId36"/>
    <p:sldId id="289" r:id="rId37"/>
    <p:sldId id="291" r:id="rId38"/>
    <p:sldId id="293" r:id="rId39"/>
    <p:sldId id="297" r:id="rId40"/>
    <p:sldId id="301" r:id="rId41"/>
    <p:sldId id="304" r:id="rId42"/>
    <p:sldId id="303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39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iane-manfro\Documents\total%20estadual(indices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'Todo o Estado'!$E$21</c:f>
              <c:strCache>
                <c:ptCount val="1"/>
                <c:pt idx="0">
                  <c:v>Percentual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'Todo o Estado'!$D$22:$D$28</c:f>
              <c:strCache>
                <c:ptCount val="7"/>
                <c:pt idx="0">
                  <c:v>Ações Realizadas pela Brigada Militar</c:v>
                </c:pt>
                <c:pt idx="1">
                  <c:v>Ações Realizadas pela Polícia Civil</c:v>
                </c:pt>
                <c:pt idx="2">
                  <c:v>Ações de Prevenção na Área da Saúde</c:v>
                </c:pt>
                <c:pt idx="3">
                  <c:v>Ações do Corpo de Bombeiros</c:v>
                </c:pt>
                <c:pt idx="4">
                  <c:v>Ações do Ministério Público, Promotoria ou Judiciário</c:v>
                </c:pt>
                <c:pt idx="5">
                  <c:v>Ações Municipais</c:v>
                </c:pt>
                <c:pt idx="6">
                  <c:v>Outras Ações na Área de Prevenção</c:v>
                </c:pt>
              </c:strCache>
            </c:strRef>
          </c:cat>
          <c:val>
            <c:numRef>
              <c:f>'Todo o Estado'!$E$22:$E$28</c:f>
              <c:numCache>
                <c:formatCode>0.00%</c:formatCode>
                <c:ptCount val="7"/>
                <c:pt idx="0">
                  <c:v>0.24295432458697844</c:v>
                </c:pt>
                <c:pt idx="1">
                  <c:v>4.3731778425655975E-2</c:v>
                </c:pt>
                <c:pt idx="2">
                  <c:v>0.40038872691934041</c:v>
                </c:pt>
                <c:pt idx="3">
                  <c:v>4.120505344995138E-2</c:v>
                </c:pt>
                <c:pt idx="4">
                  <c:v>8.3965014577259994E-2</c:v>
                </c:pt>
                <c:pt idx="5">
                  <c:v>0.10573372206025325</c:v>
                </c:pt>
                <c:pt idx="6">
                  <c:v>8.2021379980564038E-2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CD-4EFB-8C93-D6F882717F91}"/>
            </c:ext>
          </c:extLst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1600065616798083"/>
          <c:y val="2.0528626287436128E-2"/>
          <c:w val="0.37566601049868781"/>
          <c:h val="0.92686940703978982"/>
        </c:manualLayout>
      </c:layout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0F8C1-3C2B-4A4A-BBB7-CA85AEDD6645}" type="datetimeFigureOut">
              <a:rPr lang="pt-BR" smtClean="0"/>
              <a:pPr/>
              <a:t>31/05/2017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2800-61C8-4E34-A65D-A0CB668062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955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59AA2-2DE5-4AD4-BC63-BA7322A0A50F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20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52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58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90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76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68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63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63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87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80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48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39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9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20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78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15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03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6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5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56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94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16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42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5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08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61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0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08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29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98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05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7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12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62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01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30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36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1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55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49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23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75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58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38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06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17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01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70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56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72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80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82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82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15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06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41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4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54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51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04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07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55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69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17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73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63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20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19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51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84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58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88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90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06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E93-A159-434A-A11B-2177B6E65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1E3A-B2ED-4DBC-947A-AE4099F7480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71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E93-A159-434A-A11B-2177B6E65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1E3A-B2ED-4DBC-947A-AE4099F7480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31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E93-A159-434A-A11B-2177B6E65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1E3A-B2ED-4DBC-947A-AE4099F7480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8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E93-A159-434A-A11B-2177B6E65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1E3A-B2ED-4DBC-947A-AE4099F7480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19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27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E93-A159-434A-A11B-2177B6E65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1E3A-B2ED-4DBC-947A-AE4099F7480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E93-A159-434A-A11B-2177B6E65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1E3A-B2ED-4DBC-947A-AE4099F7480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13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E93-A159-434A-A11B-2177B6E65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1E3A-B2ED-4DBC-947A-AE4099F7480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6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E93-A159-434A-A11B-2177B6E65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1E3A-B2ED-4DBC-947A-AE4099F7480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97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E93-A159-434A-A11B-2177B6E65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1E3A-B2ED-4DBC-947A-AE4099F7480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65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E93-A159-434A-A11B-2177B6E65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1E3A-B2ED-4DBC-947A-AE4099F7480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95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E93-A159-434A-A11B-2177B6E65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1E3A-B2ED-4DBC-947A-AE4099F7480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07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39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90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22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21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24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22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13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75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52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16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84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91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55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89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16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9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63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93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45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80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95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88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49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04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73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45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71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55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10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85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70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87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82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51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25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23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96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12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5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70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19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11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50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21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93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50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7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19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50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77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31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23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33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31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22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19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75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32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5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22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74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02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72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03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25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97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5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58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10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82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63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79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73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67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97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09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09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40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18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01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99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06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90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23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68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3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82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10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52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8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67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6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1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8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8E93-A159-434A-A11B-2177B6E65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61E3A-B2ED-4DBC-947A-AE4099F7480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15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4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33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86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80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62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47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06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EC0-089A-459D-965A-28AB0EBE5B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ADF-218F-401F-9877-53D145894FA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00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5.xml"/><Relationship Id="rId6" Type="http://schemas.openxmlformats.org/officeDocument/2006/relationships/hyperlink" Target="mailto:cipave@seduc.rs.gov.br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8429625" cy="1143000"/>
          </a:xfrm>
        </p:spPr>
        <p:txBody>
          <a:bodyPr/>
          <a:lstStyle/>
          <a:p>
            <a:r>
              <a:rPr lang="pt-BR" b="1" dirty="0">
                <a:solidFill>
                  <a:srgbClr val="CF516C"/>
                </a:solidFill>
              </a:rPr>
              <a:t>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799175"/>
          </a:xfr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endParaRPr lang="pt-BR" sz="3600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pt-BR" sz="3600" dirty="0" smtClean="0">
                <a:latin typeface="+mj-lt"/>
                <a:ea typeface="+mj-ea"/>
                <a:cs typeface="+mj-cs"/>
              </a:rPr>
              <a:t>A </a:t>
            </a:r>
            <a:r>
              <a:rPr lang="pt-BR" sz="3600" b="1" dirty="0">
                <a:latin typeface="+mj-lt"/>
                <a:ea typeface="+mj-ea"/>
                <a:cs typeface="+mj-cs"/>
              </a:rPr>
              <a:t>Secretaria da Educação</a:t>
            </a:r>
            <a:r>
              <a:rPr lang="pt-BR" sz="3600" dirty="0">
                <a:latin typeface="+mj-lt"/>
                <a:ea typeface="+mj-ea"/>
                <a:cs typeface="+mj-cs"/>
              </a:rPr>
              <a:t>, por meio do programa </a:t>
            </a:r>
            <a:r>
              <a:rPr lang="pt-BR" sz="3600" b="1" dirty="0">
                <a:latin typeface="+mj-lt"/>
                <a:ea typeface="+mj-ea"/>
                <a:cs typeface="+mj-cs"/>
              </a:rPr>
              <a:t>CIPAVE</a:t>
            </a:r>
            <a:r>
              <a:rPr lang="pt-BR" sz="3600" dirty="0">
                <a:latin typeface="+mj-lt"/>
                <a:ea typeface="+mj-ea"/>
                <a:cs typeface="+mj-cs"/>
              </a:rPr>
              <a:t> (</a:t>
            </a:r>
            <a:r>
              <a:rPr lang="pt-BR" sz="3600" b="1" dirty="0">
                <a:latin typeface="+mj-lt"/>
                <a:ea typeface="+mj-ea"/>
                <a:cs typeface="+mj-cs"/>
              </a:rPr>
              <a:t>C</a:t>
            </a:r>
            <a:r>
              <a:rPr lang="pt-BR" sz="3600" dirty="0">
                <a:latin typeface="+mj-lt"/>
                <a:ea typeface="+mj-ea"/>
                <a:cs typeface="+mj-cs"/>
              </a:rPr>
              <a:t>omissões </a:t>
            </a:r>
            <a:r>
              <a:rPr lang="pt-BR" sz="3600" b="1" dirty="0">
                <a:latin typeface="+mj-lt"/>
                <a:ea typeface="+mj-ea"/>
                <a:cs typeface="+mj-cs"/>
              </a:rPr>
              <a:t>I</a:t>
            </a:r>
            <a:r>
              <a:rPr lang="pt-BR" sz="3600" dirty="0">
                <a:latin typeface="+mj-lt"/>
                <a:ea typeface="+mj-ea"/>
                <a:cs typeface="+mj-cs"/>
              </a:rPr>
              <a:t>nternas de </a:t>
            </a:r>
            <a:r>
              <a:rPr lang="pt-BR" sz="3600" b="1" dirty="0" smtClean="0">
                <a:latin typeface="+mj-lt"/>
                <a:ea typeface="+mj-ea"/>
                <a:cs typeface="+mj-cs"/>
              </a:rPr>
              <a:t>P</a:t>
            </a:r>
            <a:r>
              <a:rPr lang="pt-BR" sz="3600" dirty="0" smtClean="0">
                <a:latin typeface="+mj-lt"/>
                <a:ea typeface="+mj-ea"/>
                <a:cs typeface="+mj-cs"/>
              </a:rPr>
              <a:t>revenção a </a:t>
            </a:r>
            <a:r>
              <a:rPr lang="pt-BR" sz="3600" b="1" dirty="0" smtClean="0">
                <a:latin typeface="+mj-lt"/>
                <a:ea typeface="+mj-ea"/>
                <a:cs typeface="+mj-cs"/>
              </a:rPr>
              <a:t>A</a:t>
            </a:r>
            <a:r>
              <a:rPr lang="pt-BR" sz="3600" dirty="0" smtClean="0">
                <a:latin typeface="+mj-lt"/>
                <a:ea typeface="+mj-ea"/>
                <a:cs typeface="+mj-cs"/>
              </a:rPr>
              <a:t>cidentes </a:t>
            </a:r>
            <a:r>
              <a:rPr lang="pt-BR" sz="3600" dirty="0">
                <a:latin typeface="+mj-lt"/>
                <a:ea typeface="+mj-ea"/>
                <a:cs typeface="+mj-cs"/>
              </a:rPr>
              <a:t>e </a:t>
            </a:r>
            <a:r>
              <a:rPr lang="pt-BR" sz="3600" b="1" dirty="0">
                <a:latin typeface="+mj-lt"/>
                <a:ea typeface="+mj-ea"/>
                <a:cs typeface="+mj-cs"/>
              </a:rPr>
              <a:t>V</a:t>
            </a:r>
            <a:r>
              <a:rPr lang="pt-BR" sz="3600" dirty="0">
                <a:latin typeface="+mj-lt"/>
                <a:ea typeface="+mj-ea"/>
                <a:cs typeface="+mj-cs"/>
              </a:rPr>
              <a:t>iolência </a:t>
            </a:r>
            <a:r>
              <a:rPr lang="pt-BR" sz="3600" b="1" dirty="0">
                <a:latin typeface="+mj-lt"/>
                <a:ea typeface="+mj-ea"/>
                <a:cs typeface="+mj-cs"/>
              </a:rPr>
              <a:t>E</a:t>
            </a:r>
            <a:r>
              <a:rPr lang="pt-BR" sz="3600" dirty="0">
                <a:latin typeface="+mj-lt"/>
                <a:ea typeface="+mj-ea"/>
                <a:cs typeface="+mj-cs"/>
              </a:rPr>
              <a:t>scolar), em parceria com as </a:t>
            </a:r>
            <a:r>
              <a:rPr lang="pt-BR" sz="3600" b="1" dirty="0">
                <a:latin typeface="+mj-lt"/>
                <a:ea typeface="+mj-ea"/>
                <a:cs typeface="+mj-cs"/>
              </a:rPr>
              <a:t>demais</a:t>
            </a:r>
            <a:r>
              <a:rPr lang="pt-BR" sz="3600" dirty="0">
                <a:latin typeface="+mj-lt"/>
                <a:ea typeface="+mj-ea"/>
                <a:cs typeface="+mj-cs"/>
              </a:rPr>
              <a:t> </a:t>
            </a:r>
            <a:r>
              <a:rPr lang="pt-BR" sz="3600" b="1" dirty="0">
                <a:latin typeface="+mj-lt"/>
                <a:ea typeface="+mj-ea"/>
                <a:cs typeface="+mj-cs"/>
              </a:rPr>
              <a:t>Secretarias do Governo do Estado </a:t>
            </a:r>
            <a:r>
              <a:rPr lang="pt-BR" sz="3600" dirty="0">
                <a:latin typeface="+mj-lt"/>
                <a:ea typeface="+mj-ea"/>
                <a:cs typeface="+mj-cs"/>
              </a:rPr>
              <a:t>do Rio Grande do Sul </a:t>
            </a:r>
            <a:r>
              <a:rPr lang="pt-BR" sz="3600" b="1" dirty="0">
                <a:latin typeface="+mj-lt"/>
                <a:ea typeface="+mj-ea"/>
                <a:cs typeface="+mj-cs"/>
              </a:rPr>
              <a:t>busca</a:t>
            </a:r>
            <a:r>
              <a:rPr lang="pt-BR" sz="3600" dirty="0">
                <a:latin typeface="+mj-lt"/>
                <a:ea typeface="+mj-ea"/>
                <a:cs typeface="+mj-cs"/>
              </a:rPr>
              <a:t>, através deste programa: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714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707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548680"/>
          </a:xfrm>
        </p:spPr>
        <p:txBody>
          <a:bodyPr>
            <a:noAutofit/>
          </a:bodyPr>
          <a:lstStyle/>
          <a:p>
            <a:r>
              <a:rPr lang="pt-BR" sz="1600" b="1" dirty="0"/>
              <a:t>Comparativo 1º e 2º sem</a:t>
            </a:r>
            <a:r>
              <a:rPr lang="pt-BR" sz="1600" b="1" dirty="0" smtClean="0"/>
              <a:t>. </a:t>
            </a:r>
            <a:r>
              <a:rPr lang="pt-BR" sz="1600" b="1" dirty="0" smtClean="0">
                <a:solidFill>
                  <a:srgbClr val="FF0000"/>
                </a:solidFill>
              </a:rPr>
              <a:t>2016-12ª </a:t>
            </a:r>
            <a:r>
              <a:rPr lang="pt-BR" sz="1600" b="1" dirty="0">
                <a:solidFill>
                  <a:srgbClr val="FF0000"/>
                </a:solidFill>
              </a:rPr>
              <a:t>CRE  Guaíba- </a:t>
            </a:r>
            <a:r>
              <a:rPr lang="pt-BR" sz="1600" b="1" dirty="0"/>
              <a:t>total de </a:t>
            </a:r>
            <a:r>
              <a:rPr lang="pt-BR" sz="1600" b="1" dirty="0">
                <a:solidFill>
                  <a:srgbClr val="FF0000"/>
                </a:solidFill>
              </a:rPr>
              <a:t>escolas 95 </a:t>
            </a:r>
            <a:r>
              <a:rPr lang="pt-BR" sz="1600" b="1" dirty="0"/>
              <a:t>( Responderam </a:t>
            </a:r>
            <a:r>
              <a:rPr lang="pt-BR" sz="1600" b="1" dirty="0">
                <a:solidFill>
                  <a:srgbClr val="FF0000"/>
                </a:solidFill>
              </a:rPr>
              <a:t>nos 2 semestres 40</a:t>
            </a:r>
            <a:r>
              <a:rPr lang="pt-BR" sz="1600" b="1" dirty="0"/>
              <a:t>  )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3654192"/>
              </p:ext>
            </p:extLst>
          </p:nvPr>
        </p:nvGraphicFramePr>
        <p:xfrm>
          <a:off x="0" y="548676"/>
          <a:ext cx="9108504" cy="651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126">
                  <a:extLst>
                    <a:ext uri="{9D8B030D-6E8A-4147-A177-3AD203B41FA5}">
                      <a16:colId xmlns="" xmlns:a16="http://schemas.microsoft.com/office/drawing/2014/main" val="3437095723"/>
                    </a:ext>
                  </a:extLst>
                </a:gridCol>
                <a:gridCol w="2277126">
                  <a:extLst>
                    <a:ext uri="{9D8B030D-6E8A-4147-A177-3AD203B41FA5}">
                      <a16:colId xmlns="" xmlns:a16="http://schemas.microsoft.com/office/drawing/2014/main" val="541238486"/>
                    </a:ext>
                  </a:extLst>
                </a:gridCol>
                <a:gridCol w="2277126">
                  <a:extLst>
                    <a:ext uri="{9D8B030D-6E8A-4147-A177-3AD203B41FA5}">
                      <a16:colId xmlns="" xmlns:a16="http://schemas.microsoft.com/office/drawing/2014/main" val="3046675887"/>
                    </a:ext>
                  </a:extLst>
                </a:gridCol>
                <a:gridCol w="2277126">
                  <a:extLst>
                    <a:ext uri="{9D8B030D-6E8A-4147-A177-3AD203B41FA5}">
                      <a16:colId xmlns="" xmlns:a16="http://schemas.microsoft.com/office/drawing/2014/main" val="3640622393"/>
                    </a:ext>
                  </a:extLst>
                </a:gridCol>
              </a:tblGrid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ocorrência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sem. escolas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2º</a:t>
                      </a: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sem. escolas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9529015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Indisciplina em sala com registro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0545316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Agressão verbal aos servidores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4482595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Agressão física aos servidores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9676789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Roubos, furtos e outras violências em torno da escola.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290431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Furtos e arrombamentos na escola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3375599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Violência física entre alunos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6076314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Posse, uso ou tráfico de drogas na escola.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9093946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Bullying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186237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Pichação, depredação, dano na escola.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671893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Acidentes de transito no entorno envolvendo alunos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7209084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casos de violências registrados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6626173"/>
                  </a:ext>
                </a:extLst>
              </a:tr>
            </a:tbl>
          </a:graphicData>
        </a:graphic>
      </p:graphicFrame>
      <p:sp>
        <p:nvSpPr>
          <p:cNvPr id="5" name="Seta para baixo 11"/>
          <p:cNvSpPr/>
          <p:nvPr/>
        </p:nvSpPr>
        <p:spPr>
          <a:xfrm>
            <a:off x="7585120" y="1102383"/>
            <a:ext cx="504056" cy="423545"/>
          </a:xfrm>
          <a:prstGeom prst="downArrow">
            <a:avLst>
              <a:gd name="adj1" fmla="val 50000"/>
              <a:gd name="adj2" fmla="val 54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Seta para baixo 11"/>
          <p:cNvSpPr/>
          <p:nvPr/>
        </p:nvSpPr>
        <p:spPr>
          <a:xfrm>
            <a:off x="7583221" y="1677118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Seta para baixo 11"/>
          <p:cNvSpPr/>
          <p:nvPr/>
        </p:nvSpPr>
        <p:spPr>
          <a:xfrm>
            <a:off x="7583220" y="2194418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Seta para baixo 11"/>
          <p:cNvSpPr/>
          <p:nvPr/>
        </p:nvSpPr>
        <p:spPr>
          <a:xfrm>
            <a:off x="7572495" y="2705203"/>
            <a:ext cx="505954" cy="639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Seta para baixo 11"/>
          <p:cNvSpPr/>
          <p:nvPr/>
        </p:nvSpPr>
        <p:spPr>
          <a:xfrm>
            <a:off x="7572495" y="3948920"/>
            <a:ext cx="484505" cy="48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Seta para baixo 11"/>
          <p:cNvSpPr/>
          <p:nvPr/>
        </p:nvSpPr>
        <p:spPr>
          <a:xfrm>
            <a:off x="7547652" y="6093296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1" name="Seta para baixo 11"/>
          <p:cNvSpPr/>
          <p:nvPr/>
        </p:nvSpPr>
        <p:spPr>
          <a:xfrm>
            <a:off x="7547651" y="6646227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12" name="Imagem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7651" y="4481782"/>
            <a:ext cx="541020" cy="462133"/>
          </a:xfrm>
          <a:prstGeom prst="rect">
            <a:avLst/>
          </a:prstGeom>
          <a:noFill/>
        </p:spPr>
      </p:pic>
      <p:pic>
        <p:nvPicPr>
          <p:cNvPr id="13" name="Imagem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7651" y="5492590"/>
            <a:ext cx="541020" cy="471319"/>
          </a:xfrm>
          <a:prstGeom prst="rect">
            <a:avLst/>
          </a:prstGeom>
          <a:noFill/>
        </p:spPr>
      </p:pic>
      <p:sp>
        <p:nvSpPr>
          <p:cNvPr id="14" name="Seta para a direita 15"/>
          <p:cNvSpPr/>
          <p:nvPr/>
        </p:nvSpPr>
        <p:spPr>
          <a:xfrm>
            <a:off x="7343815" y="4998770"/>
            <a:ext cx="892175" cy="44005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405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pt-BR" sz="1800" b="1" dirty="0"/>
              <a:t>Porto Alegre- </a:t>
            </a:r>
            <a:r>
              <a:rPr lang="pt-BR" sz="1800" b="1" dirty="0">
                <a:solidFill>
                  <a:srgbClr val="FF0000"/>
                </a:solidFill>
              </a:rPr>
              <a:t>23</a:t>
            </a:r>
            <a:r>
              <a:rPr lang="pt-BR" sz="1800" b="1" dirty="0"/>
              <a:t> escolas </a:t>
            </a:r>
            <a:r>
              <a:rPr lang="pt-BR" sz="1800" b="1" dirty="0" smtClean="0"/>
              <a:t>responderam aos 2 mapeamentos em 2016 </a:t>
            </a:r>
            <a:r>
              <a:rPr lang="pt-BR" sz="1800" b="1" dirty="0"/>
              <a:t>de </a:t>
            </a:r>
            <a:r>
              <a:rPr lang="pt-BR" sz="1800" b="1" dirty="0" smtClean="0">
                <a:solidFill>
                  <a:srgbClr val="FF0000"/>
                </a:solidFill>
              </a:rPr>
              <a:t>255 escolas</a:t>
            </a:r>
            <a:r>
              <a:rPr lang="pt-BR" sz="1800" dirty="0">
                <a:solidFill>
                  <a:srgbClr val="FF0000"/>
                </a:solidFill>
              </a:rPr>
              <a:t/>
            </a:r>
            <a:br>
              <a:rPr lang="pt-BR" sz="1800" dirty="0">
                <a:solidFill>
                  <a:srgbClr val="FF0000"/>
                </a:solidFill>
              </a:rPr>
            </a:br>
            <a:endParaRPr lang="pt-BR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6972786"/>
              </p:ext>
            </p:extLst>
          </p:nvPr>
        </p:nvGraphicFramePr>
        <p:xfrm>
          <a:off x="107504" y="404664"/>
          <a:ext cx="8928992" cy="654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391050492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747004108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127938859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249669189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ocorrência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sem. escolas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2º</a:t>
                      </a: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sem. escolas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642294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Indisciplina em sala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79499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Agressão verbal aos servidores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175609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Agressão física aos servidores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692949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Roubos, furtos e outras violências em torno da escola.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452312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Furtos e arrombamentos na escola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155022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Violência física entre alunos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907071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Posse, uso ou tráfico de drogas na escola.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421881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Bullying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973845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Pichação, depredação, dano na escola.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110038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Acidentes de transito no entorno envolvendo alunos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68858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registros de violência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9223338"/>
                  </a:ext>
                </a:extLst>
              </a:tr>
            </a:tbl>
          </a:graphicData>
        </a:graphic>
      </p:graphicFrame>
      <p:sp>
        <p:nvSpPr>
          <p:cNvPr id="6" name="Seta para cima 5"/>
          <p:cNvSpPr/>
          <p:nvPr/>
        </p:nvSpPr>
        <p:spPr>
          <a:xfrm>
            <a:off x="7596336" y="6406623"/>
            <a:ext cx="394970" cy="5040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Seta para cima 5"/>
          <p:cNvSpPr/>
          <p:nvPr/>
        </p:nvSpPr>
        <p:spPr>
          <a:xfrm>
            <a:off x="7596336" y="5891125"/>
            <a:ext cx="454148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Seta para cima 5"/>
          <p:cNvSpPr/>
          <p:nvPr/>
        </p:nvSpPr>
        <p:spPr>
          <a:xfrm>
            <a:off x="7625925" y="5279386"/>
            <a:ext cx="394970" cy="5065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Seta para cima 5"/>
          <p:cNvSpPr/>
          <p:nvPr/>
        </p:nvSpPr>
        <p:spPr>
          <a:xfrm>
            <a:off x="7625925" y="4736105"/>
            <a:ext cx="394970" cy="5267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Seta para cima 5"/>
          <p:cNvSpPr/>
          <p:nvPr/>
        </p:nvSpPr>
        <p:spPr>
          <a:xfrm>
            <a:off x="7625925" y="4236295"/>
            <a:ext cx="373585" cy="4773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1" name="Seta para cima 5"/>
          <p:cNvSpPr/>
          <p:nvPr/>
        </p:nvSpPr>
        <p:spPr>
          <a:xfrm>
            <a:off x="7575858" y="953344"/>
            <a:ext cx="394970" cy="4594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2" name="Seta para cima 5"/>
          <p:cNvSpPr/>
          <p:nvPr/>
        </p:nvSpPr>
        <p:spPr>
          <a:xfrm>
            <a:off x="7596336" y="1984803"/>
            <a:ext cx="394970" cy="5134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3" name="Seta para baixo 1"/>
          <p:cNvSpPr/>
          <p:nvPr/>
        </p:nvSpPr>
        <p:spPr>
          <a:xfrm>
            <a:off x="7554319" y="1491480"/>
            <a:ext cx="484505" cy="453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4" name="Seta para baixo 1"/>
          <p:cNvSpPr/>
          <p:nvPr/>
        </p:nvSpPr>
        <p:spPr>
          <a:xfrm>
            <a:off x="7581156" y="2631283"/>
            <a:ext cx="484505" cy="453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5" name="Seta para baixo 1"/>
          <p:cNvSpPr/>
          <p:nvPr/>
        </p:nvSpPr>
        <p:spPr>
          <a:xfrm>
            <a:off x="7575858" y="3238993"/>
            <a:ext cx="484505" cy="453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6" name="Seta para baixo 1"/>
          <p:cNvSpPr/>
          <p:nvPr/>
        </p:nvSpPr>
        <p:spPr>
          <a:xfrm>
            <a:off x="7581157" y="3771087"/>
            <a:ext cx="484505" cy="453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5593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>
                <a:solidFill>
                  <a:srgbClr val="FF0000"/>
                </a:solidFill>
              </a:rPr>
              <a:t>2ª </a:t>
            </a:r>
            <a:r>
              <a:rPr lang="pt-BR" sz="2400" b="1" dirty="0">
                <a:solidFill>
                  <a:srgbClr val="FF0000"/>
                </a:solidFill>
              </a:rPr>
              <a:t>CRE São Leopoldo </a:t>
            </a:r>
            <a:r>
              <a:rPr lang="pt-BR" sz="2400" b="1" dirty="0"/>
              <a:t>( 122 </a:t>
            </a:r>
            <a:r>
              <a:rPr lang="pt-BR" sz="2400" b="1" dirty="0" smtClean="0"/>
              <a:t>escolas responderam ) de 170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5761205"/>
              </p:ext>
            </p:extLst>
          </p:nvPr>
        </p:nvGraphicFramePr>
        <p:xfrm>
          <a:off x="53994" y="643292"/>
          <a:ext cx="8784976" cy="621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="" xmlns:a16="http://schemas.microsoft.com/office/drawing/2014/main" val="3977916681"/>
                    </a:ext>
                  </a:extLst>
                </a:gridCol>
                <a:gridCol w="2196244">
                  <a:extLst>
                    <a:ext uri="{9D8B030D-6E8A-4147-A177-3AD203B41FA5}">
                      <a16:colId xmlns="" xmlns:a16="http://schemas.microsoft.com/office/drawing/2014/main" val="1429213826"/>
                    </a:ext>
                  </a:extLst>
                </a:gridCol>
                <a:gridCol w="2196244">
                  <a:extLst>
                    <a:ext uri="{9D8B030D-6E8A-4147-A177-3AD203B41FA5}">
                      <a16:colId xmlns="" xmlns:a16="http://schemas.microsoft.com/office/drawing/2014/main" val="2406350148"/>
                    </a:ext>
                  </a:extLst>
                </a:gridCol>
                <a:gridCol w="2196244">
                  <a:extLst>
                    <a:ext uri="{9D8B030D-6E8A-4147-A177-3AD203B41FA5}">
                      <a16:colId xmlns="" xmlns:a16="http://schemas.microsoft.com/office/drawing/2014/main" val="1018890264"/>
                    </a:ext>
                  </a:extLst>
                </a:gridCol>
              </a:tblGrid>
              <a:tr h="4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ocorrência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sem. escolas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2º</a:t>
                      </a: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sem. escolas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4459272"/>
                  </a:ext>
                </a:extLst>
              </a:tr>
              <a:tr h="4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Indisciplina em sala com registro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2258210"/>
                  </a:ext>
                </a:extLst>
              </a:tr>
              <a:tr h="4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Agressão verbal aos servidores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6613990"/>
                  </a:ext>
                </a:extLst>
              </a:tr>
              <a:tr h="4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Agressão física aos servidores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8154817"/>
                  </a:ext>
                </a:extLst>
              </a:tr>
              <a:tr h="4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Roubos, furtos e outras violências em torno da escola.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407956"/>
                  </a:ext>
                </a:extLst>
              </a:tr>
              <a:tr h="4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Furtos e arrombamentos na escola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1071098"/>
                  </a:ext>
                </a:extLst>
              </a:tr>
              <a:tr h="4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Violência física entre alunos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9017338"/>
                  </a:ext>
                </a:extLst>
              </a:tr>
              <a:tr h="4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Posse, uso ou tráfico de drogas na escola.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4626336"/>
                  </a:ext>
                </a:extLst>
              </a:tr>
              <a:tr h="4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Bullying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5132185"/>
                  </a:ext>
                </a:extLst>
              </a:tr>
              <a:tr h="4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Pichação, depredação, dano na escola.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8879515"/>
                  </a:ext>
                </a:extLst>
              </a:tr>
              <a:tr h="4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Acidentes de transito no entorno envolvendo alunos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0576052"/>
                  </a:ext>
                </a:extLst>
              </a:tr>
              <a:tr h="4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casos de violências registrados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8652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5136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3834661"/>
                  </a:ext>
                </a:extLst>
              </a:tr>
            </a:tbl>
          </a:graphicData>
        </a:graphic>
      </p:graphicFrame>
      <p:sp>
        <p:nvSpPr>
          <p:cNvPr id="5" name="Seta para cima 12"/>
          <p:cNvSpPr/>
          <p:nvPr/>
        </p:nvSpPr>
        <p:spPr>
          <a:xfrm>
            <a:off x="7380312" y="2145763"/>
            <a:ext cx="484505" cy="4191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Seta para cima 12"/>
          <p:cNvSpPr/>
          <p:nvPr/>
        </p:nvSpPr>
        <p:spPr>
          <a:xfrm>
            <a:off x="7380312" y="1628801"/>
            <a:ext cx="484505" cy="4532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Seta para cima 12"/>
          <p:cNvSpPr/>
          <p:nvPr/>
        </p:nvSpPr>
        <p:spPr>
          <a:xfrm>
            <a:off x="7380311" y="3861048"/>
            <a:ext cx="484505" cy="45723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Seta para cima 12"/>
          <p:cNvSpPr/>
          <p:nvPr/>
        </p:nvSpPr>
        <p:spPr>
          <a:xfrm>
            <a:off x="7389276" y="4382010"/>
            <a:ext cx="484505" cy="44379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Seta para cima 12"/>
          <p:cNvSpPr/>
          <p:nvPr/>
        </p:nvSpPr>
        <p:spPr>
          <a:xfrm>
            <a:off x="7389275" y="4889524"/>
            <a:ext cx="484505" cy="4466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Seta para cima 12"/>
          <p:cNvSpPr/>
          <p:nvPr/>
        </p:nvSpPr>
        <p:spPr>
          <a:xfrm>
            <a:off x="7380310" y="5399865"/>
            <a:ext cx="484505" cy="40539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1" name="Seta para baixo 11"/>
          <p:cNvSpPr/>
          <p:nvPr/>
        </p:nvSpPr>
        <p:spPr>
          <a:xfrm>
            <a:off x="7398820" y="2698389"/>
            <a:ext cx="484505" cy="591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7398819" y="3434710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3" name="Seta para baixo 11"/>
          <p:cNvSpPr/>
          <p:nvPr/>
        </p:nvSpPr>
        <p:spPr>
          <a:xfrm>
            <a:off x="7398818" y="5882729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4" name="Seta para baixo 11"/>
          <p:cNvSpPr/>
          <p:nvPr/>
        </p:nvSpPr>
        <p:spPr>
          <a:xfrm>
            <a:off x="7398818" y="6393069"/>
            <a:ext cx="484505" cy="457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5" name="Seta para baixo 11"/>
          <p:cNvSpPr/>
          <p:nvPr/>
        </p:nvSpPr>
        <p:spPr>
          <a:xfrm>
            <a:off x="7398818" y="1118461"/>
            <a:ext cx="484505" cy="487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854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28ª </a:t>
            </a:r>
            <a:r>
              <a:rPr lang="pt-BR" sz="2000" b="1" dirty="0"/>
              <a:t>CRE Gravataí </a:t>
            </a:r>
            <a:r>
              <a:rPr lang="pt-BR" sz="2000" b="1" dirty="0" smtClean="0"/>
              <a:t>- </a:t>
            </a:r>
            <a:r>
              <a:rPr lang="pt-BR" sz="2000" b="1" dirty="0" smtClean="0">
                <a:solidFill>
                  <a:srgbClr val="FF0000"/>
                </a:solidFill>
              </a:rPr>
              <a:t>20 </a:t>
            </a:r>
            <a:r>
              <a:rPr lang="pt-BR" sz="2000" b="1" dirty="0"/>
              <a:t>escolas responderam de </a:t>
            </a:r>
            <a:r>
              <a:rPr lang="pt-BR" sz="2000" b="1" dirty="0">
                <a:solidFill>
                  <a:srgbClr val="FF0000"/>
                </a:solidFill>
              </a:rPr>
              <a:t>90</a:t>
            </a:r>
            <a:r>
              <a:rPr lang="pt-BR" dirty="0">
                <a:solidFill>
                  <a:srgbClr val="FF0000"/>
                </a:solidFill>
              </a:rPr>
              <a:t/>
            </a:r>
            <a:br>
              <a:rPr lang="pt-BR" dirty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5740580"/>
              </p:ext>
            </p:extLst>
          </p:nvPr>
        </p:nvGraphicFramePr>
        <p:xfrm>
          <a:off x="143508" y="548680"/>
          <a:ext cx="8856984" cy="641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="" xmlns:a16="http://schemas.microsoft.com/office/drawing/2014/main" val="3942671835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1985581165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2441127931"/>
                    </a:ext>
                  </a:extLst>
                </a:gridCol>
                <a:gridCol w="2214246">
                  <a:extLst>
                    <a:ext uri="{9D8B030D-6E8A-4147-A177-3AD203B41FA5}">
                      <a16:colId xmlns="" xmlns:a16="http://schemas.microsoft.com/office/drawing/2014/main" val="2842274978"/>
                    </a:ext>
                  </a:extLst>
                </a:gridCol>
              </a:tblGrid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ocorrência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sem. escolas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2º</a:t>
                      </a:r>
                      <a:r>
                        <a:rPr lang="pt-BR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sem. escolas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3783355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Indisciplina em sala com registro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6885978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Agressão verbal aos servidores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3671474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Agressão física aos servidores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6917913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Roubos, furtos e outras violências em torno da escola.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4686967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Furtos e arrombamentos na escola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1247952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Violência física entre alunos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3589014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Posse, uso ou tráfico de drogas na escola.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5641933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Bullying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749648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Pichação, depredação, dano na escola.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0560516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Acidentes de transito no entorno envolvendo alunos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4127069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casos de violências registrados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5626244"/>
                  </a:ext>
                </a:extLst>
              </a:tr>
            </a:tbl>
          </a:graphicData>
        </a:graphic>
      </p:graphicFrame>
      <p:sp>
        <p:nvSpPr>
          <p:cNvPr id="5" name="Seta para baixo 11"/>
          <p:cNvSpPr/>
          <p:nvPr/>
        </p:nvSpPr>
        <p:spPr>
          <a:xfrm>
            <a:off x="7596336" y="1124744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Seta para baixo 11"/>
          <p:cNvSpPr/>
          <p:nvPr/>
        </p:nvSpPr>
        <p:spPr>
          <a:xfrm>
            <a:off x="7587662" y="1673420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Seta para baixo 11"/>
          <p:cNvSpPr/>
          <p:nvPr/>
        </p:nvSpPr>
        <p:spPr>
          <a:xfrm>
            <a:off x="7596336" y="2645642"/>
            <a:ext cx="484505" cy="582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Seta para baixo 11"/>
          <p:cNvSpPr/>
          <p:nvPr/>
        </p:nvSpPr>
        <p:spPr>
          <a:xfrm>
            <a:off x="7551803" y="3881718"/>
            <a:ext cx="484505" cy="443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Seta para baixo 11"/>
          <p:cNvSpPr/>
          <p:nvPr/>
        </p:nvSpPr>
        <p:spPr>
          <a:xfrm>
            <a:off x="7551802" y="4912660"/>
            <a:ext cx="484505" cy="4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Seta para baixo 11"/>
          <p:cNvSpPr/>
          <p:nvPr/>
        </p:nvSpPr>
        <p:spPr>
          <a:xfrm>
            <a:off x="7542548" y="5489795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1" name="Seta para baixo 11"/>
          <p:cNvSpPr/>
          <p:nvPr/>
        </p:nvSpPr>
        <p:spPr>
          <a:xfrm>
            <a:off x="7551802" y="5993301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7561058" y="6493396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3" name="Seta para cima 6"/>
          <p:cNvSpPr/>
          <p:nvPr/>
        </p:nvSpPr>
        <p:spPr>
          <a:xfrm>
            <a:off x="7587661" y="3339545"/>
            <a:ext cx="484505" cy="482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5" name="Seta para cima 6"/>
          <p:cNvSpPr/>
          <p:nvPr/>
        </p:nvSpPr>
        <p:spPr>
          <a:xfrm>
            <a:off x="7596336" y="2156538"/>
            <a:ext cx="484505" cy="40465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6" name="Seta para a direita 20"/>
          <p:cNvSpPr/>
          <p:nvPr/>
        </p:nvSpPr>
        <p:spPr>
          <a:xfrm>
            <a:off x="7349638" y="4343801"/>
            <a:ext cx="977900" cy="48450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916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5" y="0"/>
            <a:ext cx="8402850" cy="83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TREINAMENTO E PREVENÇÃO</a:t>
            </a:r>
          </a:p>
        </p:txBody>
      </p:sp>
      <p:pic>
        <p:nvPicPr>
          <p:cNvPr id="5" name="Espaço Reservado para Conteúdo 3" descr="DSCN064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764705"/>
            <a:ext cx="8429625" cy="6093296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714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518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PRIMEIROS SOCORROS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ço Reservado para Conteúdo 3" descr="C:\Documents and Settings\xpp\Desktop\samu 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836712"/>
            <a:ext cx="9143999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290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Bombeiros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1931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CULTURA DA PAZ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D:\PROJETO SEMENTES DA PAZ\DSC08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9144000" cy="58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565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CUIDADO E ATENÇÃO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D:\PROJETO SEMENTES DA PAZ\DSC08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720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PALESTRAS/POLÍCIA CIVIL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0418" name="Picture 2" descr="C:\Users\luciane-manfro\Pictures\palestra da 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399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578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5458916"/>
          </a:xfr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 algn="just"/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Identificar </a:t>
            </a:r>
            <a:r>
              <a:rPr lang="pt-BR" dirty="0"/>
              <a:t>situações de violência, acidentes e causas; 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Definir </a:t>
            </a:r>
            <a:r>
              <a:rPr lang="pt-BR" dirty="0"/>
              <a:t>a frequência e a gravidade com que ocorrem; 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Averiguar</a:t>
            </a:r>
            <a:r>
              <a:rPr lang="pt-BR" dirty="0"/>
              <a:t> a circunstância em que ocorrem estas situações; 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Planejar </a:t>
            </a:r>
            <a:r>
              <a:rPr lang="pt-BR" dirty="0"/>
              <a:t>e recomendar formas de prevenção;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714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960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PREVENÇÃO NO TRÂNSITO</a:t>
            </a:r>
            <a:endParaRPr lang="pt-B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Espaço Reservado para Conteúdo 3" descr="C:\Documents and Settings\xpp\Desktop\brigada 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364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sz="4000" b="1" dirty="0">
                <a:solidFill>
                  <a:srgbClr val="1F497D">
                    <a:lumMod val="60000"/>
                    <a:lumOff val="40000"/>
                  </a:srgbClr>
                </a:solidFill>
                <a:ea typeface="+mn-ea"/>
                <a:cs typeface="+mn-cs"/>
              </a:rPr>
              <a:t>PROERD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2466" name="Picture 2" descr="C:\Users\luciane-manfro\Pictures\proerd na escola CIP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061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EDUCAÇÃO PARA O TRÂNSITO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42" name="Picture 2" descr="C:\Users\luciane-manfro\Pictures\FOTO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7650"/>
            <a:ext cx="9144000" cy="59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552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41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CONSCIENTIZAÇÃO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9394" name="Picture 2" descr="C:\Users\luciane-manfro\Pictures\walter drey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4130"/>
            <a:ext cx="9144000" cy="59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387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400214" cy="7143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Promotoria da Educação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714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Espaço Reservado para Conteúdo 5" descr="C:\Users\luiza-almeida.SE.000\AppData\Local\Temp\Rar$DI33.224\IMG-20160627-WA000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8358214" cy="6215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1492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25 salas de Mediação das 30 </a:t>
            </a:r>
            <a:r>
              <a:rPr lang="pt-BR" b="1" dirty="0" err="1" smtClean="0">
                <a:solidFill>
                  <a:schemeClr val="tx2"/>
                </a:solidFill>
              </a:rPr>
              <a:t>CREs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038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GGI / SEGURANÇA PÚBLICA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luciane-manfro\Pictures\IMG-20160804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0822"/>
            <a:ext cx="9144000" cy="59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264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66" y="1268759"/>
            <a:ext cx="6688947" cy="3115019"/>
          </a:xfrm>
          <a:prstGeom prst="rect">
            <a:avLst/>
          </a:prstGeom>
          <a:noFill/>
          <a:effectLst>
            <a:outerShdw dist="50800" dir="5400000" sx="200000" sy="2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714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7782"/>
            <a:ext cx="2221037" cy="156949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57466" y="454967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Luciane </a:t>
            </a:r>
            <a:r>
              <a:rPr lang="pt-BR" sz="2000" b="1" dirty="0" err="1">
                <a:solidFill>
                  <a:prstClr val="black"/>
                </a:solidFill>
              </a:rPr>
              <a:t>Manfro</a:t>
            </a:r>
            <a:r>
              <a:rPr lang="pt-BR" sz="20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pt-BR" sz="2000" b="1" dirty="0">
                <a:solidFill>
                  <a:prstClr val="black"/>
                </a:solidFill>
              </a:rPr>
              <a:t>Coordenadora Estadual do Programa </a:t>
            </a:r>
            <a:r>
              <a:rPr lang="pt-BR" sz="2000" b="1" dirty="0" smtClean="0">
                <a:solidFill>
                  <a:prstClr val="black"/>
                </a:solidFill>
              </a:rPr>
              <a:t>CIPAVE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www.cipave.rs.gov.br</a:t>
            </a:r>
            <a:endParaRPr lang="pt-BR" sz="2800" b="1" dirty="0">
              <a:solidFill>
                <a:srgbClr val="FF0000"/>
              </a:solidFill>
            </a:endParaRPr>
          </a:p>
          <a:p>
            <a:pPr algn="ctr"/>
            <a:r>
              <a:rPr lang="pt-BR" sz="2000" b="1" dirty="0">
                <a:solidFill>
                  <a:prstClr val="black"/>
                </a:solidFill>
              </a:rPr>
              <a:t>GAB/SEDUC-RS (51)32884996</a:t>
            </a:r>
          </a:p>
          <a:p>
            <a:pPr algn="ctr"/>
            <a:r>
              <a:rPr lang="pt-BR" sz="2000" b="1" dirty="0">
                <a:solidFill>
                  <a:prstClr val="black"/>
                </a:solidFill>
                <a:hlinkClick r:id="rId6"/>
              </a:rPr>
              <a:t>cipave@seduc.rs.gov.br</a:t>
            </a:r>
            <a:r>
              <a:rPr lang="pt-BR" sz="2000" b="1" dirty="0">
                <a:solidFill>
                  <a:prstClr val="black"/>
                </a:solidFill>
              </a:rPr>
              <a:t> / </a:t>
            </a:r>
            <a:r>
              <a:rPr lang="pt-BR" sz="2000" b="1" dirty="0" err="1">
                <a:solidFill>
                  <a:prstClr val="black"/>
                </a:solidFill>
              </a:rPr>
              <a:t>Fun</a:t>
            </a:r>
            <a:r>
              <a:rPr lang="pt-BR" sz="2000" b="1" dirty="0">
                <a:solidFill>
                  <a:prstClr val="black"/>
                </a:solidFill>
              </a:rPr>
              <a:t> Page www.facebook.com/cipave</a:t>
            </a:r>
          </a:p>
        </p:txBody>
      </p:sp>
    </p:spTree>
    <p:extLst>
      <p:ext uri="{BB962C8B-B14F-4D97-AF65-F5344CB8AC3E}">
        <p14:creationId xmlns:p14="http://schemas.microsoft.com/office/powerpoint/2010/main" xmlns="" val="364421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7682" y="116632"/>
            <a:ext cx="8463838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9933"/>
                </a:solidFill>
              </a:rPr>
              <a:t>QUEM COMPÕE A CIPAVE NAS ESCOLAS?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ALUNOS;</a:t>
            </a:r>
          </a:p>
          <a:p>
            <a:endParaRPr lang="pt-BR" dirty="0"/>
          </a:p>
          <a:p>
            <a:r>
              <a:rPr lang="pt-BR" dirty="0"/>
              <a:t>PAIS;</a:t>
            </a:r>
          </a:p>
          <a:p>
            <a:endParaRPr lang="pt-BR" dirty="0"/>
          </a:p>
          <a:p>
            <a:r>
              <a:rPr lang="pt-BR" dirty="0"/>
              <a:t>PROFESSORES;</a:t>
            </a:r>
          </a:p>
          <a:p>
            <a:endParaRPr lang="pt-BR" dirty="0"/>
          </a:p>
          <a:p>
            <a:r>
              <a:rPr lang="pt-BR" dirty="0"/>
              <a:t>FUNCIONÁRIOS;</a:t>
            </a:r>
          </a:p>
          <a:p>
            <a:endParaRPr lang="pt-BR" dirty="0"/>
          </a:p>
          <a:p>
            <a:r>
              <a:rPr lang="pt-BR" dirty="0"/>
              <a:t>DIREÇÃO,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714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067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000" b="1" dirty="0">
                <a:solidFill>
                  <a:srgbClr val="7030A0"/>
                </a:solidFill>
              </a:rPr>
              <a:t>A</a:t>
            </a:r>
            <a:r>
              <a:rPr lang="pt-BR" sz="2000" b="1" dirty="0" smtClean="0">
                <a:solidFill>
                  <a:srgbClr val="7030A0"/>
                </a:solidFill>
              </a:rPr>
              <a:t>ções</a:t>
            </a:r>
            <a:r>
              <a:rPr lang="en-US" sz="2000" b="1" dirty="0" smtClean="0">
                <a:solidFill>
                  <a:srgbClr val="7030A0"/>
                </a:solidFill>
              </a:rPr>
              <a:t> de </a:t>
            </a:r>
            <a:r>
              <a:rPr lang="pt-BR" sz="2000" b="1" dirty="0" smtClean="0">
                <a:solidFill>
                  <a:srgbClr val="7030A0"/>
                </a:solidFill>
              </a:rPr>
              <a:t>Prevenção</a:t>
            </a:r>
            <a:r>
              <a:rPr lang="en-US" sz="2000" b="1" dirty="0" smtClean="0">
                <a:solidFill>
                  <a:srgbClr val="7030A0"/>
                </a:solidFill>
              </a:rPr>
              <a:t> a </a:t>
            </a:r>
            <a:r>
              <a:rPr lang="pt-BR" sz="2000" b="1" dirty="0" smtClean="0">
                <a:solidFill>
                  <a:srgbClr val="7030A0"/>
                </a:solidFill>
              </a:rPr>
              <a:t>Violência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pt-BR" sz="2000" b="1" dirty="0" smtClean="0">
                <a:solidFill>
                  <a:srgbClr val="7030A0"/>
                </a:solidFill>
              </a:rPr>
              <a:t>realizadas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pt-BR" sz="2000" b="1" dirty="0" smtClean="0">
                <a:solidFill>
                  <a:srgbClr val="7030A0"/>
                </a:solidFill>
              </a:rPr>
              <a:t>em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1255  </a:t>
            </a:r>
            <a:r>
              <a:rPr lang="pt-BR" sz="2000" b="1" dirty="0" smtClean="0">
                <a:solidFill>
                  <a:srgbClr val="7030A0"/>
                </a:solidFill>
              </a:rPr>
              <a:t>Escolas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i="0" u="none" strike="noStrike" baseline="0" dirty="0" err="1" smtClean="0">
                <a:solidFill>
                  <a:srgbClr val="7030A0"/>
                </a:solidFill>
              </a:rPr>
              <a:t>Estaduais</a:t>
            </a:r>
            <a:r>
              <a:rPr lang="en-US" sz="2000" b="1" i="0" u="none" strike="noStrike" baseline="0" dirty="0" smtClean="0">
                <a:solidFill>
                  <a:srgbClr val="7030A0"/>
                </a:solidFill>
              </a:rPr>
              <a:t> de </a:t>
            </a:r>
            <a:r>
              <a:rPr lang="en-US" sz="2000" b="1" i="0" u="none" strike="noStrike" baseline="0" dirty="0" err="1" smtClean="0">
                <a:solidFill>
                  <a:srgbClr val="7030A0"/>
                </a:solidFill>
              </a:rPr>
              <a:t>março</a:t>
            </a:r>
            <a:r>
              <a:rPr lang="en-US" sz="2000" b="1" i="0" u="none" strike="noStrike" baseline="0" dirty="0" smtClean="0">
                <a:solidFill>
                  <a:srgbClr val="7030A0"/>
                </a:solidFill>
              </a:rPr>
              <a:t> a </a:t>
            </a:r>
            <a:r>
              <a:rPr lang="en-US" sz="2000" b="1" i="0" u="none" strike="noStrike" baseline="0" dirty="0" err="1" smtClean="0">
                <a:solidFill>
                  <a:srgbClr val="7030A0"/>
                </a:solidFill>
              </a:rPr>
              <a:t>jun</a:t>
            </a:r>
            <a:r>
              <a:rPr lang="en-US" sz="2000" b="1" dirty="0" err="1" smtClean="0">
                <a:solidFill>
                  <a:srgbClr val="7030A0"/>
                </a:solidFill>
              </a:rPr>
              <a:t>ho</a:t>
            </a:r>
            <a:r>
              <a:rPr lang="en-US" sz="2000" b="1" dirty="0" smtClean="0">
                <a:solidFill>
                  <a:srgbClr val="7030A0"/>
                </a:solidFill>
              </a:rPr>
              <a:t>/16</a:t>
            </a:r>
            <a:endParaRPr lang="pt-BR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9144000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5353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rgbClr val="7030A0"/>
                </a:solidFill>
              </a:rPr>
              <a:t>Ações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pt-BR" sz="2000" b="1" dirty="0" smtClean="0">
                <a:solidFill>
                  <a:srgbClr val="7030A0"/>
                </a:solidFill>
              </a:rPr>
              <a:t>Preventivas realizadas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pt-BR" sz="2000" b="1" dirty="0">
                <a:solidFill>
                  <a:srgbClr val="7030A0"/>
                </a:solidFill>
              </a:rPr>
              <a:t>em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1797  </a:t>
            </a:r>
            <a:r>
              <a:rPr lang="pt-BR" sz="2000" b="1" dirty="0">
                <a:solidFill>
                  <a:srgbClr val="7030A0"/>
                </a:solidFill>
              </a:rPr>
              <a:t>Escolas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Estaduais</a:t>
            </a:r>
            <a:r>
              <a:rPr lang="en-US" sz="2000" b="1" dirty="0">
                <a:solidFill>
                  <a:srgbClr val="7030A0"/>
                </a:solidFill>
              </a:rPr>
              <a:t> de </a:t>
            </a:r>
            <a:r>
              <a:rPr lang="en-US" sz="2000" b="1" dirty="0" err="1" smtClean="0">
                <a:solidFill>
                  <a:srgbClr val="7030A0"/>
                </a:solidFill>
              </a:rPr>
              <a:t>julho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a </a:t>
            </a:r>
            <a:r>
              <a:rPr lang="en-US" sz="2000" b="1" dirty="0" err="1" smtClean="0">
                <a:solidFill>
                  <a:srgbClr val="7030A0"/>
                </a:solidFill>
              </a:rPr>
              <a:t>dezembro</a:t>
            </a:r>
            <a:r>
              <a:rPr lang="en-US" sz="2000" b="1" dirty="0" smtClean="0">
                <a:solidFill>
                  <a:srgbClr val="7030A0"/>
                </a:solidFill>
              </a:rPr>
              <a:t>/16</a:t>
            </a: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92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AÇÃO </a:t>
            </a:r>
            <a:r>
              <a:rPr lang="pt-BR" sz="2800" b="1" dirty="0"/>
              <a:t>DOS PARCEIROS </a:t>
            </a:r>
            <a:r>
              <a:rPr lang="pt-BR" sz="2800" b="1" dirty="0" err="1"/>
              <a:t>Cipave</a:t>
            </a:r>
            <a:r>
              <a:rPr lang="pt-BR" sz="2800" b="1" dirty="0"/>
              <a:t> no Estado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9270834"/>
              </p:ext>
            </p:extLst>
          </p:nvPr>
        </p:nvGraphicFramePr>
        <p:xfrm>
          <a:off x="107504" y="620690"/>
          <a:ext cx="8928992" cy="6368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3239569632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895477812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383096169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3877279249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AÇÃO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VISITAS 1º SEMESTRE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VISITAS 2º SEMESTRE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0884276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VISITAS DE ORIENÇÃO DA BM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5072063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VISITAS DE ORIENTAÇÃO DA PC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9486044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VISITAS DE ORIENTAÇÃO BOMBEIROS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2141103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VISITAS DE ORIENTAÇÃO MP, PGE, JUDICIÁRIO, OAB E DEFENSORIA.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359607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VISITAS DE ORIENTAÇÃO DA SAÚDE (MUNICIPAL E ESTADUAL)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5224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7129104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VISITAS DE ORIENTAÇÃO DO CONSELHO TUTELAR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354263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VISITAS DE ORIENTAÇÃO DE GUARDAS MUNICIPAIS E AGENTES DE TRÂNSITO DOS MUNICÍPIOS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0656969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VISITAS DE ONGS, CRAS, CREAS E ENTIDADES PRIVADAS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9126465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AÇÕES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6252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14552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6317700"/>
                  </a:ext>
                </a:extLst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0797" y="6459324"/>
            <a:ext cx="481965" cy="380365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3" y="5843389"/>
            <a:ext cx="481965" cy="380365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3" y="5102364"/>
            <a:ext cx="481965" cy="380365"/>
          </a:xfrm>
          <a:prstGeom prst="rect">
            <a:avLst/>
          </a:prstGeom>
          <a:noFill/>
        </p:spPr>
      </p:pic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3" y="4467960"/>
            <a:ext cx="481965" cy="380365"/>
          </a:xfrm>
          <a:prstGeom prst="rect">
            <a:avLst/>
          </a:prstGeom>
          <a:noFill/>
        </p:spPr>
      </p:pic>
      <p:pic>
        <p:nvPicPr>
          <p:cNvPr id="9" name="Image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3" y="3833036"/>
            <a:ext cx="481965" cy="380365"/>
          </a:xfrm>
          <a:prstGeom prst="rect">
            <a:avLst/>
          </a:prstGeom>
          <a:noFill/>
        </p:spPr>
      </p:pic>
      <p:pic>
        <p:nvPicPr>
          <p:cNvPr id="10" name="Image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4649" y="3197414"/>
            <a:ext cx="481965" cy="380365"/>
          </a:xfrm>
          <a:prstGeom prst="rect">
            <a:avLst/>
          </a:prstGeom>
          <a:noFill/>
        </p:spPr>
      </p:pic>
      <p:pic>
        <p:nvPicPr>
          <p:cNvPr id="11" name="Imagem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2579" y="2539125"/>
            <a:ext cx="481965" cy="380365"/>
          </a:xfrm>
          <a:prstGeom prst="rect">
            <a:avLst/>
          </a:prstGeom>
          <a:noFill/>
        </p:spPr>
      </p:pic>
      <p:pic>
        <p:nvPicPr>
          <p:cNvPr id="12" name="Imagem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3" y="1909025"/>
            <a:ext cx="481965" cy="380365"/>
          </a:xfrm>
          <a:prstGeom prst="rect">
            <a:avLst/>
          </a:prstGeom>
          <a:noFill/>
        </p:spPr>
      </p:pic>
      <p:pic>
        <p:nvPicPr>
          <p:cNvPr id="13" name="Imagem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2579" y="1302473"/>
            <a:ext cx="481965" cy="380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02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>Amostragem: Comparativo entre 100 escolas aleatórias em todo Estado</a:t>
            </a:r>
            <a:endParaRPr lang="pt-BR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3928946"/>
              </p:ext>
            </p:extLst>
          </p:nvPr>
        </p:nvGraphicFramePr>
        <p:xfrm>
          <a:off x="35496" y="404664"/>
          <a:ext cx="9001000" cy="665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50">
                  <a:extLst>
                    <a:ext uri="{9D8B030D-6E8A-4147-A177-3AD203B41FA5}">
                      <a16:colId xmlns="" xmlns:a16="http://schemas.microsoft.com/office/drawing/2014/main" val="538666563"/>
                    </a:ext>
                  </a:extLst>
                </a:gridCol>
                <a:gridCol w="2250250">
                  <a:extLst>
                    <a:ext uri="{9D8B030D-6E8A-4147-A177-3AD203B41FA5}">
                      <a16:colId xmlns="" xmlns:a16="http://schemas.microsoft.com/office/drawing/2014/main" val="2521010539"/>
                    </a:ext>
                  </a:extLst>
                </a:gridCol>
                <a:gridCol w="2250250">
                  <a:extLst>
                    <a:ext uri="{9D8B030D-6E8A-4147-A177-3AD203B41FA5}">
                      <a16:colId xmlns="" xmlns:a16="http://schemas.microsoft.com/office/drawing/2014/main" val="3919793805"/>
                    </a:ext>
                  </a:extLst>
                </a:gridCol>
                <a:gridCol w="2250250">
                  <a:extLst>
                    <a:ext uri="{9D8B030D-6E8A-4147-A177-3AD203B41FA5}">
                      <a16:colId xmlns="" xmlns:a16="http://schemas.microsoft.com/office/drawing/2014/main" val="3614350451"/>
                    </a:ext>
                  </a:extLst>
                </a:gridCol>
              </a:tblGrid>
              <a:tr h="53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ocorrência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1º</a:t>
                      </a:r>
                      <a:r>
                        <a:rPr lang="pt-BR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sem. escolas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2º</a:t>
                      </a:r>
                      <a:r>
                        <a:rPr lang="pt-BR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sem. escolas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Diferença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67932655"/>
                  </a:ext>
                </a:extLst>
              </a:tr>
              <a:tr h="53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Indisciplina em sala com registro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21939553"/>
                  </a:ext>
                </a:extLst>
              </a:tr>
              <a:tr h="53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Agressão verbal aos servidores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72532999"/>
                  </a:ext>
                </a:extLst>
              </a:tr>
              <a:tr h="53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Agressão física aos servidores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74907298"/>
                  </a:ext>
                </a:extLst>
              </a:tr>
              <a:tr h="53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Roubos, furtos e outras violências em torno da escola.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99522212"/>
                  </a:ext>
                </a:extLst>
              </a:tr>
              <a:tr h="53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Furtos e arrombamentos na escola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39624086"/>
                  </a:ext>
                </a:extLst>
              </a:tr>
              <a:tr h="53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Violência física entre alunos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66949983"/>
                  </a:ext>
                </a:extLst>
              </a:tr>
              <a:tr h="53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Posse, uso ou tráfico de drogas na escola.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4798202"/>
                  </a:ext>
                </a:extLst>
              </a:tr>
              <a:tr h="53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Bullying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93604989"/>
                  </a:ext>
                </a:extLst>
              </a:tr>
              <a:tr h="53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Pichação, depredação, dano na escola.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68710847"/>
                  </a:ext>
                </a:extLst>
              </a:tr>
              <a:tr h="53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Acidentes de transito no entorno envolvendo alunos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79380404"/>
                  </a:ext>
                </a:extLst>
              </a:tr>
              <a:tr h="53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casos de violências registrados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8409440"/>
                  </a:ext>
                </a:extLst>
              </a:tr>
            </a:tbl>
          </a:graphicData>
        </a:graphic>
      </p:graphicFrame>
      <p:sp>
        <p:nvSpPr>
          <p:cNvPr id="5" name="Seta para baixo 11"/>
          <p:cNvSpPr/>
          <p:nvPr/>
        </p:nvSpPr>
        <p:spPr>
          <a:xfrm>
            <a:off x="7668344" y="980728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Seta para baixo 11"/>
          <p:cNvSpPr/>
          <p:nvPr/>
        </p:nvSpPr>
        <p:spPr>
          <a:xfrm>
            <a:off x="7670014" y="1565584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Seta para baixo 11"/>
          <p:cNvSpPr/>
          <p:nvPr/>
        </p:nvSpPr>
        <p:spPr>
          <a:xfrm>
            <a:off x="7668344" y="2141648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Seta para baixo 11"/>
          <p:cNvSpPr/>
          <p:nvPr/>
        </p:nvSpPr>
        <p:spPr>
          <a:xfrm>
            <a:off x="7668344" y="2758084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Seta para baixo 11"/>
          <p:cNvSpPr/>
          <p:nvPr/>
        </p:nvSpPr>
        <p:spPr>
          <a:xfrm>
            <a:off x="7668343" y="3383312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Seta para baixo 11"/>
          <p:cNvSpPr/>
          <p:nvPr/>
        </p:nvSpPr>
        <p:spPr>
          <a:xfrm>
            <a:off x="7668343" y="3959376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1" name="Seta para baixo 11"/>
          <p:cNvSpPr/>
          <p:nvPr/>
        </p:nvSpPr>
        <p:spPr>
          <a:xfrm>
            <a:off x="7668343" y="4483654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7662890" y="6021288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3" name="Seta para baixo 11"/>
          <p:cNvSpPr/>
          <p:nvPr/>
        </p:nvSpPr>
        <p:spPr>
          <a:xfrm>
            <a:off x="7670014" y="6632769"/>
            <a:ext cx="484505" cy="423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4" name="Seta para cima 7"/>
          <p:cNvSpPr/>
          <p:nvPr/>
        </p:nvSpPr>
        <p:spPr>
          <a:xfrm>
            <a:off x="7670014" y="4967777"/>
            <a:ext cx="484505" cy="4370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5" name="Seta para cima 7"/>
          <p:cNvSpPr/>
          <p:nvPr/>
        </p:nvSpPr>
        <p:spPr>
          <a:xfrm>
            <a:off x="7662889" y="5465431"/>
            <a:ext cx="484505" cy="39510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699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9998342"/>
              </p:ext>
            </p:extLst>
          </p:nvPr>
        </p:nvGraphicFramePr>
        <p:xfrm>
          <a:off x="35496" y="692696"/>
          <a:ext cx="9109011" cy="675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4508">
                  <a:extLst>
                    <a:ext uri="{9D8B030D-6E8A-4147-A177-3AD203B41FA5}">
                      <a16:colId xmlns="" xmlns:a16="http://schemas.microsoft.com/office/drawing/2014/main" val="1259999682"/>
                    </a:ext>
                  </a:extLst>
                </a:gridCol>
                <a:gridCol w="2761951">
                  <a:extLst>
                    <a:ext uri="{9D8B030D-6E8A-4147-A177-3AD203B41FA5}">
                      <a16:colId xmlns="" xmlns:a16="http://schemas.microsoft.com/office/drawing/2014/main" val="755163851"/>
                    </a:ext>
                  </a:extLst>
                </a:gridCol>
                <a:gridCol w="2752552">
                  <a:extLst>
                    <a:ext uri="{9D8B030D-6E8A-4147-A177-3AD203B41FA5}">
                      <a16:colId xmlns="" xmlns:a16="http://schemas.microsoft.com/office/drawing/2014/main" val="1656812520"/>
                    </a:ext>
                  </a:extLst>
                </a:gridCol>
              </a:tblGrid>
              <a:tr h="422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COORDENADORIA/SEDE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Nº DE ESCOLAS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Nº DE CIPAVES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extLst>
                  <a:ext uri="{0D108BD9-81ED-4DB2-BD59-A6C34878D82A}">
                    <a16:rowId xmlns="" xmlns:a16="http://schemas.microsoft.com/office/drawing/2014/main" val="2083601940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1ª  PORTO ALEGRE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255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91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extLst>
                  <a:ext uri="{0D108BD9-81ED-4DB2-BD59-A6C34878D82A}">
                    <a16:rowId xmlns="" xmlns:a16="http://schemas.microsoft.com/office/drawing/2014/main" val="3799025149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2ª  SÃO LEOPOLDO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169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169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5762514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3ª  ESTRELA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88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88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5772178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4ª  CAXIAS DO SUL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122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122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3556526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5ª  PELOTAS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129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110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7477045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6ª  SANTA CRUZ DO SUL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106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105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7881083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7ª  PASSO FUNDO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125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125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3263939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8ª  SANTA MARIA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108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62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extLst>
                  <a:ext uri="{0D108BD9-81ED-4DB2-BD59-A6C34878D82A}">
                    <a16:rowId xmlns="" xmlns:a16="http://schemas.microsoft.com/office/drawing/2014/main" val="678549492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9ª  CRUZ ALTA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45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40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extLst>
                  <a:ext uri="{0D108BD9-81ED-4DB2-BD59-A6C34878D82A}">
                    <a16:rowId xmlns="" xmlns:a16="http://schemas.microsoft.com/office/drawing/2014/main" val="3246099862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10ªURUGUAIANA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63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63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5607873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11ªOSÓRIO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102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102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3882348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12ªGUAIBA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95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64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extLst>
                  <a:ext uri="{0D108BD9-81ED-4DB2-BD59-A6C34878D82A}">
                    <a16:rowId xmlns="" xmlns:a16="http://schemas.microsoft.com/office/drawing/2014/main" val="4282544032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13ªBAGÉ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65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65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9854943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14ªSANTO ANGELO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38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38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6592203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15ªERECHIM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113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113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6221809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16ªBENTO GONÇALVES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76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76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7425761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17ªSANTA ROSA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78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58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extLst>
                  <a:ext uri="{0D108BD9-81ED-4DB2-BD59-A6C34878D82A}">
                    <a16:rowId xmlns="" xmlns:a16="http://schemas.microsoft.com/office/drawing/2014/main" val="2350178951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18ªRIO GRANDE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41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25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extLst>
                  <a:ext uri="{0D108BD9-81ED-4DB2-BD59-A6C34878D82A}">
                    <a16:rowId xmlns="" xmlns:a16="http://schemas.microsoft.com/office/drawing/2014/main" val="940942059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19ªLIVRAMENTO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57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22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extLst>
                  <a:ext uri="{0D108BD9-81ED-4DB2-BD59-A6C34878D82A}">
                    <a16:rowId xmlns="" xmlns:a16="http://schemas.microsoft.com/office/drawing/2014/main" val="98108372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20ªPALMEIRA DAS MIS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91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91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7329610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21ªTRÊS PASSOS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75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extLst>
                  <a:ext uri="{0D108BD9-81ED-4DB2-BD59-A6C34878D82A}">
                    <a16:rowId xmlns="" xmlns:a16="http://schemas.microsoft.com/office/drawing/2014/main" val="1283585018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23ªVACARIA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0993637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24ªCACHOEIRA DO SUL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52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40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extLst>
                  <a:ext uri="{0D108BD9-81ED-4DB2-BD59-A6C34878D82A}">
                    <a16:rowId xmlns="" xmlns:a16="http://schemas.microsoft.com/office/drawing/2014/main" val="779435785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25ªSOLEDADE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48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48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9143616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27ªCANOAS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80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80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9760001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28ªGRAVATAÍ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90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55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/>
                </a:tc>
                <a:extLst>
                  <a:ext uri="{0D108BD9-81ED-4DB2-BD59-A6C34878D82A}">
                    <a16:rowId xmlns="" xmlns:a16="http://schemas.microsoft.com/office/drawing/2014/main" val="2080729528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32ªSÃO LUIZ GONZAGA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54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54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5738019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35ªSÃO BORJA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35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35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8471714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36ªIJUÍ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62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62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6432630"/>
                  </a:ext>
                </a:extLst>
              </a:tr>
              <a:tr h="211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</a:rPr>
                        <a:t>39ªCARAZINHO</a:t>
                      </a:r>
                      <a:endParaRPr lang="pt-B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62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62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0" marR="345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349877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flipH="1">
            <a:off x="35496" y="21593"/>
            <a:ext cx="921702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TOTAL DE CIPAVES CONSTITUIDAS </a:t>
            </a:r>
            <a:r>
              <a:rPr kumimoji="0" lang="pt-BR" altLang="pt-BR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 até 4/2017</a:t>
            </a:r>
            <a:r>
              <a:rPr lang="pt-BR" altLang="pt-BR" sz="600" dirty="0"/>
              <a:t> 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CIPAVES </a:t>
            </a:r>
            <a:r>
              <a:rPr lang="pt-BR" altLang="pt-B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2290</a:t>
            </a:r>
            <a:r>
              <a:rPr lang="pt-BR" altLang="pt-BR" dirty="0" smtClean="0">
                <a:latin typeface="Arial" panose="020B0604020202020204" pitchFamily="34" charset="0"/>
              </a:rPr>
              <a:t> - 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escolas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ESTADO – 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2.555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52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Total de CIPAVE nos 19 </a:t>
            </a:r>
            <a:r>
              <a:rPr lang="pt-BR" sz="28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+( </a:t>
            </a:r>
            <a:r>
              <a:rPr lang="pt-BR" sz="2800" b="1" smtClean="0">
                <a:solidFill>
                  <a:srgbClr val="FF0000"/>
                </a:solidFill>
              </a:rPr>
              <a:t>593</a:t>
            </a:r>
            <a:r>
              <a:rPr lang="pt-BR" sz="28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de </a:t>
            </a:r>
            <a:r>
              <a:rPr lang="pt-BR" sz="2800" b="1" dirty="0" smtClean="0">
                <a:solidFill>
                  <a:srgbClr val="FF0000"/>
                </a:solidFill>
              </a:rPr>
              <a:t>744</a:t>
            </a:r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escolas = 72%</a:t>
            </a:r>
            <a:endParaRPr lang="pt-B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0425846"/>
              </p:ext>
            </p:extLst>
          </p:nvPr>
        </p:nvGraphicFramePr>
        <p:xfrm>
          <a:off x="0" y="515992"/>
          <a:ext cx="9144002" cy="6425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9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MUNICIPIO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Nº </a:t>
                      </a:r>
                      <a:r>
                        <a:rPr lang="pt-BR" sz="1400" b="1" dirty="0" smtClean="0">
                          <a:latin typeface="Calibri"/>
                          <a:ea typeface="Calibri"/>
                          <a:cs typeface="Times New Roman"/>
                        </a:rPr>
                        <a:t>de</a:t>
                      </a:r>
                      <a:r>
                        <a:rPr lang="pt-BR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400" b="1" dirty="0" smtClean="0">
                          <a:latin typeface="Calibri"/>
                          <a:ea typeface="Calibri"/>
                          <a:cs typeface="Times New Roman"/>
                        </a:rPr>
                        <a:t>CIPAVES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Calibri"/>
                          <a:ea typeface="Calibri"/>
                          <a:cs typeface="Times New Roman"/>
                        </a:rPr>
                        <a:t>CRE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ESCOLAS NO MUNICÍPIO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bairros + violentos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Calibri"/>
                          <a:ea typeface="Calibri"/>
                          <a:cs typeface="Times New Roman"/>
                        </a:rPr>
                        <a:t>escolas </a:t>
                      </a: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nos bairros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7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Porto alegre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1ª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São </a:t>
                      </a:r>
                      <a:r>
                        <a:rPr lang="pt-BR" sz="1600" b="0" dirty="0" smtClean="0">
                          <a:latin typeface="Calibri"/>
                          <a:ea typeface="Calibri"/>
                          <a:cs typeface="Times New Roman"/>
                        </a:rPr>
                        <a:t>Leo</a:t>
                      </a:r>
                      <a:endParaRPr lang="pt-BR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pt-BR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2ª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pt-BR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Novo </a:t>
                      </a:r>
                      <a:r>
                        <a:rPr lang="pt-BR" sz="1600" b="0" dirty="0" smtClean="0">
                          <a:latin typeface="Calibri"/>
                          <a:ea typeface="Calibri"/>
                          <a:cs typeface="Times New Roman"/>
                        </a:rPr>
                        <a:t>H.</a:t>
                      </a:r>
                      <a:endParaRPr lang="pt-BR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2ª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Campo Bom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2ª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Alvorada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 smtClean="0"/>
                        <a:t>15</a:t>
                      </a:r>
                      <a:endParaRPr lang="pt-BR" b="0" dirty="0"/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28ª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17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6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Viamão 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 smtClean="0"/>
                        <a:t>15</a:t>
                      </a:r>
                      <a:endParaRPr lang="pt-BR" b="0" dirty="0"/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28ª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32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03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06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7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Gravataí 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 smtClean="0"/>
                        <a:t>15</a:t>
                      </a:r>
                      <a:endParaRPr lang="pt-BR" b="0" dirty="0"/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28ª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23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02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05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8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 err="1" smtClean="0"/>
                        <a:t>Cachoeirinh</a:t>
                      </a:r>
                      <a:endParaRPr lang="pt-BR" b="0" dirty="0"/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05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28ª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14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02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04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Guaíba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 smtClean="0"/>
                        <a:t>18</a:t>
                      </a:r>
                      <a:endParaRPr lang="pt-BR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12ª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/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8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 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Canoas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27ª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8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 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Sapucaia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pt-BR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27ª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8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  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Esteio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t-BR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27ª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8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  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Caxias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pt-BR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04ª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pt-BR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  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Bento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16ª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  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Rio grande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 smtClean="0"/>
                        <a:t>25</a:t>
                      </a:r>
                      <a:endParaRPr lang="pt-BR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18ª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b="0" dirty="0"/>
                        <a:t>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8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  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Pelotas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/>
                        <a:t>53</a:t>
                      </a:r>
                      <a:endParaRPr lang="pt-BR" sz="16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5ª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31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8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  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Passo fundo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pt-BR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7ª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pt-BR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987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18</a:t>
                      </a:r>
                      <a:endParaRPr lang="pt-BR" sz="16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Uruguaiana</a:t>
                      </a:r>
                      <a:endParaRPr lang="pt-BR" sz="16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pt-BR" sz="16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10ª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pt-BR" sz="16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87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19</a:t>
                      </a:r>
                      <a:endParaRPr lang="pt-BR" sz="16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Santa </a:t>
                      </a: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Maria</a:t>
                      </a:r>
                      <a:endParaRPr lang="pt-BR" sz="16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pt-BR" sz="16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8ª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pt-BR" sz="16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pt-BR" sz="16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922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859">
        <p14:doors dir="vert"/>
      </p:transition>
    </mc:Choice>
    <mc:Fallback>
      <p:transition spd="slow" advTm="3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1123</Words>
  <Application>Microsoft Office PowerPoint</Application>
  <PresentationFormat>Apresentação na tela (4:3)</PresentationFormat>
  <Paragraphs>503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Títulos de slides</vt:lpstr>
      </vt:variant>
      <vt:variant>
        <vt:i4>27</vt:i4>
      </vt:variant>
    </vt:vector>
  </HeadingPairs>
  <TitlesOfParts>
    <vt:vector size="43" baseType="lpstr">
      <vt:lpstr>1_Tema do Office</vt:lpstr>
      <vt:lpstr>2_Tema do Office</vt:lpstr>
      <vt:lpstr>4_Tema do Office</vt:lpstr>
      <vt:lpstr>7_Tema do Office</vt:lpstr>
      <vt:lpstr>11_Tema do Office</vt:lpstr>
      <vt:lpstr>12_Tema do Office</vt:lpstr>
      <vt:lpstr>14_Tema do Office</vt:lpstr>
      <vt:lpstr>15_Tema do Office</vt:lpstr>
      <vt:lpstr>16_Tema do Office</vt:lpstr>
      <vt:lpstr>17_Tema do Office</vt:lpstr>
      <vt:lpstr>18_Tema do Office</vt:lpstr>
      <vt:lpstr>19_Tema do Office</vt:lpstr>
      <vt:lpstr>21_Tema do Office</vt:lpstr>
      <vt:lpstr>23_Tema do Office</vt:lpstr>
      <vt:lpstr>24_Tema do Office</vt:lpstr>
      <vt:lpstr>Tema do Office</vt:lpstr>
      <vt:lpstr>APRESENTAÇÃO</vt:lpstr>
      <vt:lpstr>Slide 2</vt:lpstr>
      <vt:lpstr>QUEM COMPÕE A CIPAVE NAS ESCOLAS?</vt:lpstr>
      <vt:lpstr>Ações de Prevenção a Violência realizadas em 1255  Escolas Estaduais de março a junho/16</vt:lpstr>
      <vt:lpstr>Ações Preventivas realizadas em 1797  Escolas Estaduais de julho a dezembro/16</vt:lpstr>
      <vt:lpstr> AÇÃO DOS PARCEIROS Cipave no Estado </vt:lpstr>
      <vt:lpstr>Amostragem: Comparativo entre 100 escolas aleatórias em todo Estado</vt:lpstr>
      <vt:lpstr>Slide 8</vt:lpstr>
      <vt:lpstr>Total de CIPAVE nos 19 +( 593 ) de 744 escolas = 72%</vt:lpstr>
      <vt:lpstr>Comparativo 1º e 2º sem. 2016-12ª CRE  Guaíba- total de escolas 95 ( Responderam nos 2 semestres 40  ) </vt:lpstr>
      <vt:lpstr>Porto Alegre- 23 escolas responderam aos 2 mapeamentos em 2016 de 255 escolas </vt:lpstr>
      <vt:lpstr> 2ª CRE São Leopoldo ( 122 escolas responderam ) de 170 </vt:lpstr>
      <vt:lpstr>  28ª CRE Gravataí - 20 escolas responderam de 90 </vt:lpstr>
      <vt:lpstr>TREINAMENTO E PREVENÇÃO</vt:lpstr>
      <vt:lpstr>PRIMEIROS SOCORROS</vt:lpstr>
      <vt:lpstr>Bombeiros</vt:lpstr>
      <vt:lpstr>CULTURA DA PAZ</vt:lpstr>
      <vt:lpstr>CUIDADO E ATENÇÃO</vt:lpstr>
      <vt:lpstr>PALESTRAS/POLÍCIA CIVIL</vt:lpstr>
      <vt:lpstr>PREVENÇÃO NO TRÂNSITO</vt:lpstr>
      <vt:lpstr>PROERD</vt:lpstr>
      <vt:lpstr>EDUCAÇÃO PARA O TRÂNSITO</vt:lpstr>
      <vt:lpstr>CONSCIENTIZAÇÃO</vt:lpstr>
      <vt:lpstr>Promotoria da Educação</vt:lpstr>
      <vt:lpstr>25 salas de Mediação das 30 CREs</vt:lpstr>
      <vt:lpstr>GGI / SEGURANÇA PÚBLICA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Luciane Manfro</dc:creator>
  <cp:lastModifiedBy>Aluno04</cp:lastModifiedBy>
  <cp:revision>19</cp:revision>
  <dcterms:created xsi:type="dcterms:W3CDTF">2016-08-04T17:16:30Z</dcterms:created>
  <dcterms:modified xsi:type="dcterms:W3CDTF">2017-05-31T13:37:21Z</dcterms:modified>
</cp:coreProperties>
</file>